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72" r:id="rId3"/>
  </p:sldMasterIdLst>
  <p:notesMasterIdLst>
    <p:notesMasterId r:id="rId28"/>
  </p:notesMasterIdLst>
  <p:handoutMasterIdLst>
    <p:handoutMasterId r:id="rId29"/>
  </p:handoutMasterIdLst>
  <p:sldIdLst>
    <p:sldId id="1974" r:id="rId4"/>
    <p:sldId id="2119" r:id="rId5"/>
    <p:sldId id="2120" r:id="rId6"/>
    <p:sldId id="2165" r:id="rId7"/>
    <p:sldId id="2122" r:id="rId8"/>
    <p:sldId id="2123" r:id="rId9"/>
    <p:sldId id="2126" r:id="rId10"/>
    <p:sldId id="2166" r:id="rId11"/>
    <p:sldId id="2096" r:id="rId12"/>
    <p:sldId id="2181" r:id="rId13"/>
    <p:sldId id="2182" r:id="rId14"/>
    <p:sldId id="2183" r:id="rId15"/>
    <p:sldId id="2167" r:id="rId16"/>
    <p:sldId id="2168" r:id="rId17"/>
    <p:sldId id="2169" r:id="rId18"/>
    <p:sldId id="2170" r:id="rId19"/>
    <p:sldId id="2171" r:id="rId20"/>
    <p:sldId id="2172" r:id="rId21"/>
    <p:sldId id="2173" r:id="rId22"/>
    <p:sldId id="2174" r:id="rId23"/>
    <p:sldId id="2175" r:id="rId24"/>
    <p:sldId id="2176" r:id="rId25"/>
    <p:sldId id="2177" r:id="rId26"/>
    <p:sldId id="1892" r:id="rId27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FFFFFF"/>
    <a:srgbClr val="FF99FF"/>
    <a:srgbClr val="FF00FF"/>
    <a:srgbClr val="660066"/>
    <a:srgbClr val="9900CC"/>
    <a:srgbClr val="00CC00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765" autoAdjust="0"/>
    <p:restoredTop sz="93315" autoAdjust="0"/>
  </p:normalViewPr>
  <p:slideViewPr>
    <p:cSldViewPr>
      <p:cViewPr varScale="1">
        <p:scale>
          <a:sx n="59" d="100"/>
          <a:sy n="59" d="100"/>
        </p:scale>
        <p:origin x="10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commentAuthors" Target="commentAuthor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771508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074636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333563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878418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9096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299007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877466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122531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638936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031431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24063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9533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73" r:id="rId1"/>
    <p:sldLayoutId id="2147489974" r:id="rId2"/>
    <p:sldLayoutId id="2147489975" r:id="rId3"/>
    <p:sldLayoutId id="2147489976" r:id="rId4"/>
    <p:sldLayoutId id="2147489977" r:id="rId5"/>
    <p:sldLayoutId id="2147489978" r:id="rId6"/>
    <p:sldLayoutId id="2147489979" r:id="rId7"/>
    <p:sldLayoutId id="2147489980" r:id="rId8"/>
    <p:sldLayoutId id="2147489981" r:id="rId9"/>
    <p:sldLayoutId id="2147489982" r:id="rId10"/>
    <p:sldLayoutId id="2147489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430665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聖家節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12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HK" altLang="en-US" sz="11000" spc="1000" dirty="0">
                <a:solidFill>
                  <a:srgbClr val="FFFF00"/>
                </a:solidFill>
                <a:ea typeface="華康粗黑體" panose="020B0709000000000000" pitchFamily="49" charset="-120"/>
              </a:rPr>
              <a:t>智慧家庭</a:t>
            </a:r>
            <a:endParaRPr lang="en-US" altLang="zh-TW" sz="11000" spc="10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6050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9748" y="264444"/>
            <a:ext cx="9144000" cy="6329111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「請你仰觀蒼天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數點星辰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你的後裔也將這樣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」亞巴郎相信了上主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上主就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以此算為他的正義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天上星辰</a:t>
            </a:r>
            <a:r>
              <a:rPr lang="en-US" altLang="zh-TW" sz="4000" dirty="0"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ea typeface="華康儷中黑" panose="020B0509000000000000" pitchFamily="49" charset="-120"/>
              </a:rPr>
              <a:t>海邊沙粒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ea typeface="華康儷中黑" panose="020B0509000000000000" pitchFamily="49" charset="-120"/>
              </a:rPr>
              <a:t>無所不能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我們那</a:t>
            </a:r>
            <a:r>
              <a:rPr lang="en-US" altLang="zh-TW" sz="4000" dirty="0">
                <a:ea typeface="華康儷中黑" panose="020B0509000000000000" pitchFamily="49" charset="-120"/>
              </a:rPr>
              <a:t>50%</a:t>
            </a:r>
            <a:r>
              <a:rPr lang="en-US" altLang="zh-TW" sz="4000" b="1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+</a:t>
            </a:r>
            <a:r>
              <a:rPr lang="zh-TW" altLang="en-US" sz="4000" dirty="0">
                <a:ea typeface="華康儷中黑" panose="020B0509000000000000" pitchFamily="49" charset="-120"/>
              </a:rPr>
              <a:t>天主的</a:t>
            </a:r>
            <a:r>
              <a:rPr lang="en-US" altLang="zh-TW" sz="4000" dirty="0">
                <a:ea typeface="華康儷中黑" panose="020B0509000000000000" pitchFamily="49" charset="-120"/>
              </a:rPr>
              <a:t>50%=</a:t>
            </a:r>
            <a:r>
              <a:rPr lang="zh-TW" altLang="en-US" sz="4000" dirty="0">
                <a:ea typeface="華康儷中黑" panose="020B0509000000000000" pitchFamily="49" charset="-120"/>
              </a:rPr>
              <a:t>全能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i="1" dirty="0">
                <a:solidFill>
                  <a:srgbClr val="0000FF"/>
                </a:solidFill>
                <a:ea typeface="華康儷中黑" panose="020B0509000000000000" pitchFamily="49" charset="-120"/>
              </a:rPr>
              <a:t>  </a:t>
            </a:r>
            <a:r>
              <a:rPr lang="zh-TW" altLang="en-US" sz="3900" i="1" dirty="0">
                <a:solidFill>
                  <a:srgbClr val="0000FF"/>
                </a:solidFill>
                <a:ea typeface="華康儷中黑" panose="020B0509000000000000" pitchFamily="49" charset="-120"/>
              </a:rPr>
              <a:t>人作為一個「類」</a:t>
            </a:r>
            <a:r>
              <a:rPr lang="en-US" altLang="zh-TW" sz="3900" i="1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900" i="1" dirty="0">
                <a:solidFill>
                  <a:srgbClr val="0000FF"/>
                </a:solidFill>
                <a:ea typeface="華康儷中黑" panose="020B0509000000000000" pitchFamily="49" charset="-120"/>
              </a:rPr>
              <a:t>是全能的</a:t>
            </a:r>
            <a:r>
              <a:rPr lang="en-US" altLang="zh-TW" sz="3900" i="1" dirty="0">
                <a:solidFill>
                  <a:srgbClr val="0000FF"/>
                </a:solidFill>
                <a:ea typeface="華康儷中黑" panose="020B0509000000000000" pitchFamily="49" charset="-120"/>
              </a:rPr>
              <a:t>?</a:t>
            </a:r>
            <a:r>
              <a:rPr lang="zh-TW" altLang="en-US" sz="3900" i="1" dirty="0">
                <a:solidFill>
                  <a:srgbClr val="0000FF"/>
                </a:solidFill>
                <a:ea typeface="華康儷中黑" panose="020B0509000000000000" pitchFamily="49" charset="-120"/>
              </a:rPr>
              <a:t>歸於天主</a:t>
            </a:r>
            <a:r>
              <a:rPr lang="en-US" altLang="zh-TW" sz="3900" i="1" dirty="0">
                <a:solidFill>
                  <a:srgbClr val="0000FF"/>
                </a:solidFill>
                <a:ea typeface="華康儷中黑" panose="020B0509000000000000" pitchFamily="49" charset="-120"/>
              </a:rPr>
              <a:t>?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因信稱義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信望愛本身是「三位一體」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信</a:t>
            </a:r>
            <a:r>
              <a:rPr lang="en-US" altLang="zh-TW" sz="4000" dirty="0">
                <a:ea typeface="華康儷中黑" panose="020B0509000000000000" pitchFamily="49" charset="-120"/>
              </a:rPr>
              <a:t>=</a:t>
            </a:r>
            <a:r>
              <a:rPr lang="zh-TW" altLang="en-US" sz="4000" dirty="0">
                <a:ea typeface="華康儷中黑" panose="020B0509000000000000" pitchFamily="49" charset="-120"/>
              </a:rPr>
              <a:t>望</a:t>
            </a:r>
            <a:r>
              <a:rPr lang="en-US" altLang="zh-TW" sz="4000" dirty="0">
                <a:ea typeface="華康儷中黑" panose="020B0509000000000000" pitchFamily="49" charset="-120"/>
              </a:rPr>
              <a:t>+</a:t>
            </a:r>
            <a:r>
              <a:rPr lang="zh-TW" altLang="en-US" sz="4000" dirty="0">
                <a:ea typeface="華康儷中黑" panose="020B0509000000000000" pitchFamily="49" charset="-120"/>
              </a:rPr>
              <a:t>愛</a:t>
            </a:r>
            <a:r>
              <a:rPr lang="en-US" altLang="zh-TW" sz="4000" dirty="0">
                <a:ea typeface="華康儷中黑" panose="020B0509000000000000" pitchFamily="49" charset="-120"/>
              </a:rPr>
              <a:t>;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望</a:t>
            </a:r>
            <a:r>
              <a:rPr lang="en-US" altLang="zh-TW" sz="4000" dirty="0">
                <a:ea typeface="華康儷中黑" panose="020B0509000000000000" pitchFamily="49" charset="-120"/>
              </a:rPr>
              <a:t>=</a:t>
            </a:r>
            <a:r>
              <a:rPr lang="zh-TW" altLang="en-US" sz="4000" dirty="0">
                <a:ea typeface="華康儷中黑" panose="020B0509000000000000" pitchFamily="49" charset="-120"/>
              </a:rPr>
              <a:t>信</a:t>
            </a:r>
            <a:r>
              <a:rPr lang="en-US" altLang="zh-TW" sz="4000" dirty="0">
                <a:ea typeface="華康儷中黑" panose="020B0509000000000000" pitchFamily="49" charset="-120"/>
              </a:rPr>
              <a:t>+</a:t>
            </a:r>
            <a:r>
              <a:rPr lang="zh-TW" altLang="en-US" sz="4000" dirty="0">
                <a:ea typeface="華康儷中黑" panose="020B0509000000000000" pitchFamily="49" charset="-120"/>
              </a:rPr>
              <a:t>愛</a:t>
            </a:r>
            <a:r>
              <a:rPr lang="en-US" altLang="zh-TW" sz="4000" dirty="0">
                <a:ea typeface="華康儷中黑" panose="020B0509000000000000" pitchFamily="49" charset="-120"/>
              </a:rPr>
              <a:t>;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愛</a:t>
            </a:r>
            <a:r>
              <a:rPr lang="en-US" altLang="zh-TW" sz="4000" dirty="0">
                <a:ea typeface="華康儷中黑" panose="020B0509000000000000" pitchFamily="49" charset="-120"/>
              </a:rPr>
              <a:t>=</a:t>
            </a:r>
            <a:r>
              <a:rPr lang="zh-TW" altLang="en-US" sz="4000" dirty="0">
                <a:ea typeface="華康儷中黑" panose="020B0509000000000000" pitchFamily="49" charset="-120"/>
              </a:rPr>
              <a:t>信</a:t>
            </a:r>
            <a:r>
              <a:rPr lang="en-US" altLang="zh-TW" sz="4000" dirty="0">
                <a:ea typeface="華康儷中黑" panose="020B0509000000000000" pitchFamily="49" charset="-120"/>
              </a:rPr>
              <a:t>+</a:t>
            </a:r>
            <a:r>
              <a:rPr lang="zh-TW" altLang="en-US" sz="4000" dirty="0">
                <a:ea typeface="華康儷中黑" panose="020B0509000000000000" pitchFamily="49" charset="-120"/>
              </a:rPr>
              <a:t>望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endParaRPr lang="en-US" altLang="zh-TW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967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9748" y="264444"/>
            <a:ext cx="9144000" cy="6593556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800" dirty="0">
                <a:ea typeface="華康粗黑體" panose="020B0709000000000000" pitchFamily="49" charset="-120"/>
              </a:rPr>
              <a:t>因著信德</a:t>
            </a:r>
            <a:r>
              <a:rPr lang="en-US" altLang="zh-TW" sz="3800" dirty="0">
                <a:ea typeface="華康粗黑體" panose="020B0709000000000000" pitchFamily="49" charset="-120"/>
              </a:rPr>
              <a:t>,</a:t>
            </a:r>
            <a:r>
              <a:rPr lang="zh-TW" altLang="en-US" sz="3800" dirty="0">
                <a:ea typeface="華康粗黑體" panose="020B0709000000000000" pitchFamily="49" charset="-120"/>
              </a:rPr>
              <a:t>亞巴郎一蒙召選</a:t>
            </a:r>
            <a:r>
              <a:rPr lang="en-US" altLang="zh-TW" sz="3800" dirty="0">
                <a:ea typeface="華康粗黑體" panose="020B0709000000000000" pitchFamily="49" charset="-120"/>
              </a:rPr>
              <a:t>,</a:t>
            </a:r>
            <a:r>
              <a:rPr lang="zh-TW" altLang="en-US" sz="3800" dirty="0">
                <a:ea typeface="華康粗黑體" panose="020B0709000000000000" pitchFamily="49" charset="-120"/>
              </a:rPr>
              <a:t>就聽命前往他將要承受為產業的地方</a:t>
            </a:r>
            <a:r>
              <a:rPr lang="en-US" altLang="zh-TW" sz="3800" dirty="0">
                <a:ea typeface="華康粗黑體" panose="020B0709000000000000" pitchFamily="49" charset="-120"/>
              </a:rPr>
              <a:t>.</a:t>
            </a:r>
            <a:r>
              <a:rPr lang="zh-TW" altLang="en-US" sz="3800" dirty="0">
                <a:ea typeface="華康粗黑體" panose="020B0709000000000000" pitchFamily="49" charset="-120"/>
              </a:rPr>
              <a:t>他出發時</a:t>
            </a:r>
            <a:r>
              <a:rPr lang="en-US" altLang="zh-TW" sz="3800" dirty="0">
                <a:ea typeface="華康粗黑體" panose="020B0709000000000000" pitchFamily="49" charset="-120"/>
              </a:rPr>
              <a:t>,,</a:t>
            </a:r>
            <a:r>
              <a:rPr lang="zh-TW" altLang="en-US" sz="3800" dirty="0">
                <a:solidFill>
                  <a:srgbClr val="FF0000"/>
                </a:solidFill>
                <a:ea typeface="華康粗黑體" panose="020B0709000000000000" pitchFamily="49" charset="-120"/>
              </a:rPr>
              <a:t>還不知道要到哪裡</a:t>
            </a:r>
            <a:r>
              <a:rPr lang="en-US" altLang="zh-TW" sz="3800" dirty="0">
                <a:ea typeface="華康粗黑體" panose="020B0709000000000000" pitchFamily="49" charset="-120"/>
              </a:rPr>
              <a:t>.</a:t>
            </a:r>
            <a:r>
              <a:rPr lang="zh-TW" altLang="en-US" sz="3800" dirty="0">
                <a:ea typeface="華康粗黑體" panose="020B0709000000000000" pitchFamily="49" charset="-120"/>
              </a:rPr>
              <a:t>因著信德</a:t>
            </a:r>
            <a:r>
              <a:rPr lang="en-US" altLang="zh-TW" sz="3800" dirty="0">
                <a:ea typeface="華康粗黑體" panose="020B0709000000000000" pitchFamily="49" charset="-120"/>
              </a:rPr>
              <a:t>,</a:t>
            </a:r>
            <a:r>
              <a:rPr lang="zh-TW" altLang="en-US" sz="3800" dirty="0">
                <a:ea typeface="華康粗黑體" panose="020B0709000000000000" pitchFamily="49" charset="-120"/>
              </a:rPr>
              <a:t>亞巴郎在受試探時</a:t>
            </a:r>
            <a:r>
              <a:rPr lang="en-US" altLang="zh-TW" sz="3800" dirty="0">
                <a:ea typeface="華康粗黑體" panose="020B07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粗黑體" panose="020B0709000000000000" pitchFamily="49" charset="-120"/>
              </a:rPr>
              <a:t>獻上了依撒格</a:t>
            </a:r>
            <a:r>
              <a:rPr lang="en-US" altLang="zh-TW" sz="3800" dirty="0">
                <a:solidFill>
                  <a:srgbClr val="FF0000"/>
                </a:solidFill>
                <a:ea typeface="華康粗黑體" panose="020B0709000000000000" pitchFamily="49" charset="-120"/>
              </a:rPr>
              <a:t>.</a:t>
            </a:r>
            <a:r>
              <a:rPr lang="en-US" altLang="zh-TW" sz="38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邊際境遇</a:t>
            </a:r>
            <a:endParaRPr lang="en-US" altLang="zh-TW" sz="3800" dirty="0">
              <a:solidFill>
                <a:srgbClr val="FFFF00"/>
              </a:solidFill>
              <a:highlight>
                <a:srgbClr val="FF0000"/>
              </a:highlight>
              <a:ea typeface="華康粗黑體" panose="020B0709000000000000" pitchFamily="49" charset="-120"/>
            </a:endParaRPr>
          </a:p>
          <a:p>
            <a:pPr marL="0" indent="0" algn="just">
              <a:lnSpc>
                <a:spcPts val="3900"/>
              </a:lnSpc>
              <a:buNone/>
            </a:pPr>
            <a:r>
              <a:rPr lang="zh-TW" altLang="zh-TW" sz="3500" dirty="0">
                <a:effectLst/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當人進入邊際境遇時</a:t>
            </a:r>
            <a:r>
              <a:rPr lang="en-US" altLang="zh-TW" sz="3500" dirty="0">
                <a:effectLst/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3500" dirty="0">
                <a:effectLst/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由於他已自覺完全無能為力</a:t>
            </a:r>
            <a:r>
              <a:rPr lang="en-US" altLang="zh-TW" sz="3500" dirty="0">
                <a:effectLst/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3500" dirty="0">
                <a:effectLst/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他便面臨兩個抉擇</a:t>
            </a:r>
            <a:r>
              <a:rPr lang="en-US" altLang="zh-TW" sz="3500" dirty="0">
                <a:effectLst/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:</a:t>
            </a:r>
            <a:r>
              <a:rPr lang="zh-TW" altLang="zh-TW" sz="3500" dirty="0">
                <a:effectLst/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一是退回到那可知和可掌握的世界中</a:t>
            </a:r>
            <a:r>
              <a:rPr lang="en-US" altLang="zh-TW" sz="3500" dirty="0">
                <a:effectLst/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;</a:t>
            </a:r>
            <a:r>
              <a:rPr lang="zh-TW" altLang="zh-TW" sz="3500" dirty="0">
                <a:effectLst/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另一個抉擇便是往前</a:t>
            </a:r>
            <a:r>
              <a:rPr lang="zh-TW" altLang="zh-TW" sz="35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縱身一躍</a:t>
            </a:r>
            <a:r>
              <a:rPr lang="en-US" altLang="zh-TW" sz="3500" dirty="0">
                <a:effectLst/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3500" dirty="0">
                <a:effectLst/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投入那不可知的世界裡</a:t>
            </a:r>
            <a:r>
              <a:rPr lang="en-US" altLang="zh-TW" sz="3500" dirty="0">
                <a:effectLst/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3500" dirty="0">
                <a:effectLst/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也就是神的世界中</a:t>
            </a:r>
            <a:r>
              <a:rPr lang="en-US" altLang="zh-TW" sz="3500" dirty="0">
                <a:effectLst/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.</a:t>
            </a:r>
            <a:r>
              <a:rPr lang="zh-TW" altLang="zh-TW" sz="3500" dirty="0">
                <a:effectLst/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這種對「不可知」的皈依和探索</a:t>
            </a:r>
            <a:r>
              <a:rPr lang="en-US" altLang="zh-TW" sz="3500" dirty="0">
                <a:effectLst/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3500" dirty="0">
                <a:effectLst/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就構成了所謂的</a:t>
            </a:r>
            <a:r>
              <a:rPr lang="zh-TW" altLang="zh-TW" sz="35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宗教經驗</a:t>
            </a:r>
            <a:r>
              <a:rPr lang="en-US" altLang="zh-TW" sz="3500" dirty="0">
                <a:effectLst/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.</a:t>
            </a:r>
            <a:r>
              <a:rPr lang="zh-TW" altLang="zh-TW" sz="3500" dirty="0">
                <a:effectLst/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承認自己的有限</a:t>
            </a:r>
            <a:r>
              <a:rPr lang="en-US" altLang="zh-TW" sz="3500" dirty="0">
                <a:effectLst/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3500" dirty="0">
                <a:effectLst/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向神投誠</a:t>
            </a:r>
            <a:r>
              <a:rPr lang="en-US" altLang="zh-TW" sz="3500" dirty="0">
                <a:effectLst/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3500" dirty="0">
                <a:effectLst/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是一種「跳躍」</a:t>
            </a:r>
            <a:r>
              <a:rPr lang="en-US" altLang="zh-TW" sz="3500" dirty="0">
                <a:effectLst/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;</a:t>
            </a:r>
            <a:r>
              <a:rPr lang="zh-TW" altLang="zh-TW" sz="35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跳躍是接觸天主的</a:t>
            </a:r>
            <a:r>
              <a:rPr lang="zh-TW" altLang="en-US" sz="3500" dirty="0">
                <a:highlight>
                  <a:srgbClr val="FFFF00"/>
                </a:highlight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一個「跳板」</a:t>
            </a:r>
            <a:r>
              <a:rPr lang="en-US" altLang="zh-TW" sz="3500" dirty="0">
                <a:effectLst/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.</a:t>
            </a:r>
            <a:endParaRPr lang="zh-TW" altLang="en-US" sz="3500" dirty="0">
              <a:solidFill>
                <a:srgbClr val="FF00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572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9748" y="264444"/>
            <a:ext cx="9144000" cy="6329111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粗黑體" panose="020B0709000000000000" pitchFamily="49" charset="-120"/>
              </a:rPr>
              <a:t>他們按照上主的法律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辦完了一切</a:t>
            </a:r>
            <a:r>
              <a:rPr lang="en-US" altLang="zh-TW" sz="4000" dirty="0">
                <a:ea typeface="華康粗黑體" panose="020B0709000000000000" pitchFamily="49" charset="-120"/>
              </a:rPr>
              <a:t>;</a:t>
            </a:r>
            <a:r>
              <a:rPr lang="zh-TW" altLang="en-US" sz="4000" dirty="0">
                <a:ea typeface="華康粗黑體" panose="020B0709000000000000" pitchFamily="49" charset="-120"/>
              </a:rPr>
              <a:t>孩子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漸漸長大</a:t>
            </a:r>
            <a:r>
              <a:rPr lang="zh-TW" altLang="en-US" sz="4000" dirty="0">
                <a:ea typeface="華康粗黑體" panose="020B0709000000000000" pitchFamily="49" charset="-120"/>
              </a:rPr>
              <a:t>而強壯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充滿智慧</a:t>
            </a:r>
            <a:r>
              <a:rPr lang="en-US" altLang="zh-TW" sz="4000" dirty="0">
                <a:ea typeface="華康粗黑體" panose="020B0709000000000000" pitchFamily="49" charset="-120"/>
              </a:rPr>
              <a:t>;</a:t>
            </a:r>
            <a:r>
              <a:rPr lang="zh-TW" altLang="en-US" sz="4000" dirty="0">
                <a:ea typeface="華康粗黑體" panose="020B0709000000000000" pitchFamily="49" charset="-120"/>
              </a:rPr>
              <a:t>天主的恩寵常在他身上</a:t>
            </a:r>
            <a:r>
              <a:rPr lang="en-US" altLang="zh-TW" sz="4000" dirty="0">
                <a:ea typeface="華康粗黑體" panose="020B07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highlight>
                  <a:srgbClr val="FFFF00"/>
                </a:highlight>
                <a:ea typeface="華康粗黑體" panose="020B0709000000000000" pitchFamily="49" charset="-120"/>
              </a:rPr>
              <a:t>聖家也守禮</a:t>
            </a:r>
            <a:r>
              <a:rPr lang="en-US" altLang="zh-TW" sz="4000" dirty="0">
                <a:highlight>
                  <a:srgbClr val="FFFF00"/>
                </a:highlight>
                <a:ea typeface="華康粗黑體" panose="020B0709000000000000" pitchFamily="49" charset="-120"/>
              </a:rPr>
              <a:t>/</a:t>
            </a:r>
            <a:r>
              <a:rPr lang="zh-TW" altLang="en-US" sz="4000" dirty="0">
                <a:highlight>
                  <a:srgbClr val="FFFF00"/>
                </a:highlight>
                <a:ea typeface="華康粗黑體" panose="020B0709000000000000" pitchFamily="49" charset="-120"/>
              </a:rPr>
              <a:t>守法</a:t>
            </a:r>
            <a:r>
              <a:rPr lang="en-US" altLang="zh-TW" sz="4000" dirty="0">
                <a:ea typeface="華康粗黑體" panose="020B0709000000000000" pitchFamily="49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人而不仁</a:t>
            </a:r>
            <a:r>
              <a:rPr lang="en-US" altLang="zh-TW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如禮</a:t>
            </a:r>
            <a:r>
              <a:rPr lang="en-US" altLang="zh-TW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/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法何</a:t>
            </a:r>
            <a:r>
              <a:rPr lang="en-US" altLang="zh-TW" sz="4000" dirty="0">
                <a:ea typeface="華康粗黑體" panose="020B0709000000000000" pitchFamily="49" charset="-120"/>
              </a:rPr>
              <a:t>?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粗黑體" panose="020B0709000000000000" pitchFamily="49" charset="-120"/>
              </a:rPr>
              <a:t>   </a:t>
            </a:r>
            <a:r>
              <a:rPr lang="zh-TW" altLang="en-US" sz="3900" dirty="0">
                <a:solidFill>
                  <a:srgbClr val="0000FF"/>
                </a:solidFill>
                <a:ea typeface="華康粗黑體" panose="020B0709000000000000" pitchFamily="49" charset="-120"/>
              </a:rPr>
              <a:t>鸚鵡能言不離飛鳥</a:t>
            </a:r>
            <a:r>
              <a:rPr lang="en-US" altLang="zh-TW" sz="3900" dirty="0">
                <a:solidFill>
                  <a:srgbClr val="0000FF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3900" dirty="0">
                <a:solidFill>
                  <a:srgbClr val="0000FF"/>
                </a:solidFill>
                <a:ea typeface="華康粗黑體" panose="020B0709000000000000" pitchFamily="49" charset="-120"/>
              </a:rPr>
              <a:t>猩猩能言不離禽獸</a:t>
            </a:r>
            <a:r>
              <a:rPr lang="en-US" altLang="zh-TW" sz="3900" dirty="0">
                <a:solidFill>
                  <a:srgbClr val="0000FF"/>
                </a:solidFill>
                <a:ea typeface="華康粗黑體" panose="020B0709000000000000" pitchFamily="49" charset="-120"/>
              </a:rPr>
              <a:t>.</a:t>
            </a:r>
            <a:br>
              <a:rPr lang="en-US" altLang="zh-TW" sz="3900" dirty="0">
                <a:solidFill>
                  <a:srgbClr val="0000FF"/>
                </a:solidFill>
                <a:ea typeface="華康粗黑體" panose="020B0709000000000000" pitchFamily="49" charset="-120"/>
              </a:rPr>
            </a:br>
            <a:r>
              <a:rPr lang="zh-TW" altLang="en-US" sz="3900" dirty="0">
                <a:solidFill>
                  <a:srgbClr val="0000FF"/>
                </a:solidFill>
                <a:ea typeface="華康粗黑體" panose="020B0709000000000000" pitchFamily="49" charset="-120"/>
              </a:rPr>
              <a:t>今人而無禮</a:t>
            </a:r>
            <a:r>
              <a:rPr lang="en-US" altLang="zh-TW" sz="3900" dirty="0">
                <a:solidFill>
                  <a:srgbClr val="0000FF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3900" dirty="0">
                <a:solidFill>
                  <a:srgbClr val="0000FF"/>
                </a:solidFill>
                <a:ea typeface="華康粗黑體" panose="020B0709000000000000" pitchFamily="49" charset="-120"/>
              </a:rPr>
              <a:t>雖能言</a:t>
            </a:r>
            <a:r>
              <a:rPr lang="en-US" altLang="zh-TW" sz="3900" dirty="0">
                <a:solidFill>
                  <a:srgbClr val="0000FF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3900" dirty="0">
                <a:solidFill>
                  <a:srgbClr val="0000FF"/>
                </a:solidFill>
                <a:ea typeface="華康粗黑體" panose="020B0709000000000000" pitchFamily="49" charset="-120"/>
              </a:rPr>
              <a:t>不亦禽獸之心乎</a:t>
            </a:r>
            <a:r>
              <a:rPr lang="en-US" altLang="zh-TW" sz="2400" dirty="0">
                <a:solidFill>
                  <a:srgbClr val="0000FF"/>
                </a:solidFill>
                <a:ea typeface="華康粗黑體" panose="020B0709000000000000" pitchFamily="49" charset="-120"/>
              </a:rPr>
              <a:t>(</a:t>
            </a:r>
            <a:r>
              <a:rPr lang="zh-TW" altLang="en-US" sz="2400" dirty="0">
                <a:solidFill>
                  <a:srgbClr val="0000FF"/>
                </a:solidFill>
                <a:ea typeface="華康粗黑體" panose="020B0709000000000000" pitchFamily="49" charset="-120"/>
              </a:rPr>
              <a:t>禮記</a:t>
            </a:r>
            <a:r>
              <a:rPr lang="en-US" altLang="zh-TW" sz="2400" dirty="0">
                <a:solidFill>
                  <a:srgbClr val="0000FF"/>
                </a:solidFill>
                <a:ea typeface="華康粗黑體" panose="020B0709000000000000" pitchFamily="49" charset="-120"/>
              </a:rPr>
              <a:t>).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highlight>
                  <a:srgbClr val="FFFF00"/>
                </a:highlight>
                <a:ea typeface="華康粗黑體" panose="020B0709000000000000" pitchFamily="49" charset="-120"/>
              </a:rPr>
              <a:t>耶穌也在長大</a:t>
            </a:r>
            <a:r>
              <a:rPr lang="en-US" altLang="zh-TW" sz="4000" dirty="0">
                <a:ea typeface="華康粗黑體" panose="020B0709000000000000" pitchFamily="49" charset="-120"/>
              </a:rPr>
              <a:t>:</a:t>
            </a:r>
            <a:r>
              <a:rPr lang="zh-TW" altLang="en-US" sz="4000" dirty="0">
                <a:ea typeface="華康粗黑體" panose="020B0709000000000000" pitchFamily="49" charset="-120"/>
              </a:rPr>
              <a:t>陶知行</a:t>
            </a:r>
            <a:r>
              <a:rPr lang="en-US" altLang="zh-TW" sz="4000" dirty="0"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ea typeface="華康粗黑體" panose="020B0709000000000000" pitchFamily="49" charset="-120"/>
              </a:rPr>
              <a:t>陶行知</a:t>
            </a:r>
            <a:br>
              <a:rPr lang="en-US" altLang="zh-TW" sz="4000" dirty="0">
                <a:ea typeface="華康粗黑體" panose="020B0709000000000000" pitchFamily="49" charset="-120"/>
              </a:rPr>
            </a:br>
            <a:r>
              <a:rPr lang="zh-TW" altLang="en-US" sz="4000" dirty="0">
                <a:ea typeface="華康粗黑體" panose="020B0709000000000000" pitchFamily="49" charset="-120"/>
              </a:rPr>
              <a:t>知而行之或行而知之</a:t>
            </a:r>
            <a:r>
              <a:rPr lang="en-US" altLang="zh-TW" sz="4000" dirty="0">
                <a:ea typeface="華康粗黑體" panose="020B0709000000000000" pitchFamily="49" charset="-120"/>
              </a:rPr>
              <a:t>?</a:t>
            </a:r>
            <a:br>
              <a:rPr lang="en-US" altLang="zh-TW" sz="4000" dirty="0">
                <a:ea typeface="華康粗黑體" panose="020B0709000000000000" pitchFamily="49" charset="-120"/>
              </a:rPr>
            </a:br>
            <a:r>
              <a:rPr lang="en-US" altLang="zh-TW" sz="4000" dirty="0">
                <a:ea typeface="華康粗黑體" panose="020B0709000000000000" pitchFamily="49" charset="-120"/>
              </a:rPr>
              <a:t>           </a:t>
            </a:r>
            <a:r>
              <a:rPr lang="zh-TW" altLang="en-US" sz="4000" spc="1590" dirty="0">
                <a:solidFill>
                  <a:srgbClr val="FF0000"/>
                </a:solidFill>
                <a:ea typeface="華康粗黑體" panose="020B0709000000000000" pitchFamily="49" charset="-120"/>
              </a:rPr>
              <a:t>知</a:t>
            </a:r>
            <a:r>
              <a:rPr lang="en-US" altLang="zh-TW" sz="4000" b="1" spc="1590" dirty="0">
                <a:solidFill>
                  <a:srgbClr val="0000FF"/>
                </a:solidFill>
                <a:ea typeface="華康粗黑體" panose="020B0709000000000000" pitchFamily="49" charset="-120"/>
              </a:rPr>
              <a:t>+</a:t>
            </a:r>
            <a:r>
              <a:rPr lang="zh-TW" altLang="en-US" sz="4000" spc="1590" dirty="0">
                <a:solidFill>
                  <a:srgbClr val="FF0000"/>
                </a:solidFill>
                <a:ea typeface="華康粗黑體" panose="020B0709000000000000" pitchFamily="49" charset="-120"/>
              </a:rPr>
              <a:t>情</a:t>
            </a:r>
            <a:r>
              <a:rPr lang="en-US" altLang="zh-TW" sz="4000" b="1" spc="1590" dirty="0">
                <a:solidFill>
                  <a:srgbClr val="0000FF"/>
                </a:solidFill>
                <a:ea typeface="華康粗黑體" panose="020B0709000000000000" pitchFamily="49" charset="-120"/>
              </a:rPr>
              <a:t>+</a:t>
            </a:r>
            <a:r>
              <a:rPr lang="zh-TW" altLang="en-US" sz="4000" spc="1590" dirty="0">
                <a:solidFill>
                  <a:srgbClr val="FF0000"/>
                </a:solidFill>
                <a:ea typeface="華康粗黑體" panose="020B0709000000000000" pitchFamily="49" charset="-120"/>
              </a:rPr>
              <a:t>意</a:t>
            </a:r>
            <a:r>
              <a:rPr lang="en-US" altLang="zh-TW" sz="4000" b="1" spc="1590" dirty="0">
                <a:solidFill>
                  <a:srgbClr val="0000FF"/>
                </a:solidFill>
                <a:ea typeface="華康粗黑體" panose="020B0709000000000000" pitchFamily="49" charset="-120"/>
              </a:rPr>
              <a:t>+</a:t>
            </a:r>
            <a:r>
              <a:rPr lang="zh-TW" altLang="en-US" sz="4000" spc="1590" dirty="0">
                <a:solidFill>
                  <a:srgbClr val="FF0000"/>
                </a:solidFill>
                <a:ea typeface="華康粗黑體" panose="020B0709000000000000" pitchFamily="49" charset="-120"/>
              </a:rPr>
              <a:t>行</a:t>
            </a:r>
          </a:p>
        </p:txBody>
      </p:sp>
    </p:spTree>
    <p:extLst>
      <p:ext uri="{BB962C8B-B14F-4D97-AF65-F5344CB8AC3E}">
        <p14:creationId xmlns:p14="http://schemas.microsoft.com/office/powerpoint/2010/main" val="58089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530B55B-1795-45CE-8D12-64D600BAB6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800" dirty="0">
                <a:highlight>
                  <a:srgbClr val="FFFF00"/>
                </a:highlight>
                <a:ea typeface="華康儷中黑" panose="020B0509000000000000" pitchFamily="49" charset="-120"/>
              </a:rPr>
              <a:t>聖家三口是一個智慧家庭</a:t>
            </a:r>
            <a:r>
              <a:rPr lang="en-US" altLang="zh-TW" sz="3800" dirty="0">
                <a:ea typeface="華康儷中黑" panose="020B0509000000000000" pitchFamily="49" charset="-120"/>
              </a:rPr>
              <a:t>: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養父</a:t>
            </a:r>
            <a:r>
              <a:rPr lang="zh-TW" altLang="en-US" sz="3800" dirty="0">
                <a:ea typeface="華康儷中黑" panose="020B0509000000000000" pitchFamily="49" charset="-120"/>
              </a:rPr>
              <a:t>是個自食其力的義人木匠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媽媽</a:t>
            </a:r>
            <a:r>
              <a:rPr lang="zh-TW" altLang="en-US" sz="3800" dirty="0">
                <a:ea typeface="華康儷中黑" panose="020B0509000000000000" pitchFamily="49" charset="-120"/>
              </a:rPr>
              <a:t>是個完全承行主旨的賢妻良母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耶穌</a:t>
            </a:r>
            <a:r>
              <a:rPr lang="zh-TW" altLang="en-US" sz="3800" dirty="0">
                <a:ea typeface="華康儷中黑" panose="020B0509000000000000" pitchFamily="49" charset="-120"/>
              </a:rPr>
              <a:t>自己更是「充滿智慧」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路</a:t>
            </a:r>
            <a:r>
              <a:rPr lang="en-US" altLang="zh-TW" sz="2800" dirty="0">
                <a:ea typeface="華康儷中黑" panose="020B0509000000000000" pitchFamily="49" charset="-120"/>
              </a:rPr>
              <a:t>2:40).</a:t>
            </a:r>
          </a:p>
          <a:p>
            <a:pPr>
              <a:spcBef>
                <a:spcPts val="0"/>
              </a:spcBef>
            </a:pPr>
            <a:r>
              <a:rPr lang="en-US" altLang="zh-TW" sz="3800" dirty="0">
                <a:ea typeface="華康儷中黑" panose="020B0509000000000000" pitchFamily="49" charset="-120"/>
              </a:rPr>
              <a:t>The holy family of Jesus, Joseph and Mary is a wise family. The 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foster father </a:t>
            </a:r>
            <a:r>
              <a:rPr lang="en-US" altLang="zh-TW" sz="3800" dirty="0">
                <a:ea typeface="華康儷中黑" panose="020B0509000000000000" pitchFamily="49" charset="-120"/>
              </a:rPr>
              <a:t>was a righteous man who earned a living on his skills as a carpenter; the 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mother</a:t>
            </a:r>
            <a:r>
              <a:rPr lang="en-US" altLang="zh-TW" sz="3800" dirty="0">
                <a:ea typeface="華康儷中黑" panose="020B0509000000000000" pitchFamily="49" charset="-120"/>
              </a:rPr>
              <a:t> was a good wife who obeyed God’s wills perfectly; and 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Jesus</a:t>
            </a:r>
            <a:r>
              <a:rPr lang="en-US" altLang="zh-TW" sz="3800" dirty="0">
                <a:ea typeface="華康儷中黑" panose="020B0509000000000000" pitchFamily="49" charset="-120"/>
              </a:rPr>
              <a:t> himself was filled with wisdom </a:t>
            </a:r>
            <a:r>
              <a:rPr lang="en-US" altLang="zh-TW" sz="2800" dirty="0">
                <a:ea typeface="華康儷中黑" panose="020B0509000000000000" pitchFamily="49" charset="-120"/>
              </a:rPr>
              <a:t>(Luke 2:40)</a:t>
            </a:r>
          </a:p>
        </p:txBody>
      </p:sp>
    </p:spTree>
    <p:extLst>
      <p:ext uri="{BB962C8B-B14F-4D97-AF65-F5344CB8AC3E}">
        <p14:creationId xmlns:p14="http://schemas.microsoft.com/office/powerpoint/2010/main" val="332299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530B55B-1795-45CE-8D12-64D600BAB6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真正的智慧不是純知識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智慧必須與生活緊密相連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耶穌長大後傳福音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無論是山中聖訓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或者各種天國比喻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都和生活有關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True wisdom is not purely about knowledge, such wisdom must be closely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related to life</a:t>
            </a:r>
            <a:r>
              <a:rPr lang="en-US" altLang="zh-TW" sz="4000" dirty="0">
                <a:ea typeface="華康儷中黑" panose="020B0509000000000000" pitchFamily="49" charset="-120"/>
              </a:rPr>
              <a:t>. When Jesus preached the Gospel, whether it was the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Sermon on the Mount </a:t>
            </a:r>
            <a:r>
              <a:rPr lang="en-US" altLang="zh-TW" sz="4000" dirty="0">
                <a:ea typeface="華康儷中黑" panose="020B0509000000000000" pitchFamily="49" charset="-120"/>
              </a:rPr>
              <a:t>or the 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parables of the Kingdom of Heaven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all were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related to life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2042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530B55B-1795-45CE-8D12-64D600BAB6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耶穌是詩人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對生命觀察入微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所以他常能用最美麗的圖畫和比喻來教導群眾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並用淺顯的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小故事</a:t>
            </a:r>
            <a:r>
              <a:rPr lang="zh-TW" altLang="en-US" sz="4000" dirty="0">
                <a:ea typeface="華康儷中黑" panose="020B0509000000000000" pitchFamily="49" charset="-120"/>
              </a:rPr>
              <a:t>來講高深的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大道理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Jesus was a poet, a careful observer of life, hence he was able to use life’s most beautiful pictures and metaphors to teach and guide people and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deliver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profound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 messages to them using easy-to-understand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little stories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6110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530B55B-1795-45CE-8D12-64D600BAB6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在他的眼中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大自然的一草一木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生命中的一靜一動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都可成為宣道的材料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都可為人生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最高深的道理</a:t>
            </a:r>
            <a:endParaRPr lang="en-US" altLang="zh-TW" sz="44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作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最淺白的解釋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9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In his mind, a stalk of grass, a piece of wood, life’s motion and stillness became teaching material to explain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life’s profound messages </a:t>
            </a:r>
          </a:p>
          <a:p>
            <a:pPr>
              <a:lnSpc>
                <a:spcPts val="4900"/>
              </a:lnSpc>
              <a:spcBef>
                <a:spcPts val="0"/>
              </a:spcBef>
            </a:pPr>
            <a: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in the plainest way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077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530B55B-1795-45CE-8D12-64D600BAB6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800" dirty="0">
                <a:ea typeface="華康儷中黑" panose="020B0509000000000000" pitchFamily="49" charset="-120"/>
              </a:rPr>
              <a:t>對他來說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世上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最珍貴的是人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尤其是窮人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病人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痲瘋人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漁民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即他在公審判時所說的「最小的兄弟姊妹」</a:t>
            </a:r>
            <a:r>
              <a:rPr lang="en-US" altLang="zh-TW" sz="3800" dirty="0">
                <a:ea typeface="華康儷中黑" panose="020B0509000000000000" pitchFamily="49" charset="-120"/>
              </a:rPr>
              <a:t>:</a:t>
            </a:r>
            <a:r>
              <a:rPr lang="zh-TW" altLang="en-US" sz="3800" dirty="0">
                <a:ea typeface="華康儷中黑" panose="020B0509000000000000" pitchFamily="49" charset="-120"/>
              </a:rPr>
              <a:t>「</a:t>
            </a:r>
            <a:r>
              <a:rPr lang="zh-TW" altLang="en-US" sz="3800" dirty="0">
                <a:highlight>
                  <a:srgbClr val="FFFF00"/>
                </a:highlight>
                <a:ea typeface="華康儷中黑" panose="020B0509000000000000" pitchFamily="49" charset="-120"/>
              </a:rPr>
              <a:t>你對我最小兄弟做的</a:t>
            </a:r>
            <a:r>
              <a:rPr lang="en-US" altLang="zh-TW" sz="38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highlight>
                  <a:srgbClr val="FFFF00"/>
                </a:highlight>
                <a:ea typeface="華康儷中黑" panose="020B0509000000000000" pitchFamily="49" charset="-120"/>
              </a:rPr>
              <a:t>就是對我做的</a:t>
            </a:r>
            <a:r>
              <a:rPr lang="zh-TW" altLang="en-US" sz="3800" dirty="0">
                <a:ea typeface="華康儷中黑" panose="020B0509000000000000" pitchFamily="49" charset="-120"/>
              </a:rPr>
              <a:t>」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瑪</a:t>
            </a:r>
            <a:r>
              <a:rPr lang="en-US" altLang="zh-TW" sz="2800" dirty="0">
                <a:ea typeface="華康儷中黑" panose="020B0509000000000000" pitchFamily="49" charset="-120"/>
              </a:rPr>
              <a:t>25:40).</a:t>
            </a:r>
          </a:p>
          <a:p>
            <a:pPr>
              <a:lnSpc>
                <a:spcPts val="4100"/>
              </a:lnSpc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For him, the most precious creature on earth are the human beings, especially the poor, the sick, the lepers, the fishermen, in other words, 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the least of the brothers </a:t>
            </a:r>
            <a:r>
              <a:rPr lang="en-US" altLang="zh-TW" sz="3600" dirty="0">
                <a:ea typeface="華康儷中黑" panose="020B0509000000000000" pitchFamily="49" charset="-120"/>
              </a:rPr>
              <a:t>and sisters at the Final Judgement: “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whatever you did for one of these least brothers of mine, you did it for me.</a:t>
            </a:r>
            <a:r>
              <a:rPr lang="en-US" altLang="zh-TW" sz="3600" dirty="0">
                <a:ea typeface="華康儷中黑" panose="020B0509000000000000" pitchFamily="49" charset="-120"/>
              </a:rPr>
              <a:t>” </a:t>
            </a:r>
            <a:r>
              <a:rPr lang="en-US" altLang="zh-TW" sz="2800" dirty="0">
                <a:ea typeface="華康儷中黑" panose="020B0509000000000000" pitchFamily="49" charset="-120"/>
              </a:rPr>
              <a:t>(Mt 25:40)</a:t>
            </a:r>
          </a:p>
        </p:txBody>
      </p:sp>
    </p:spTree>
    <p:extLst>
      <p:ext uri="{BB962C8B-B14F-4D97-AF65-F5344CB8AC3E}">
        <p14:creationId xmlns:p14="http://schemas.microsoft.com/office/powerpoint/2010/main" val="1492973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530B55B-1795-45CE-8D12-64D600BAB6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中國的文化也是以教人做人為主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例如孔子說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「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君子食無求飽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居無求安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敏於事而慎於言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就有道而正焉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2400" dirty="0">
                <a:ea typeface="華康儷中黑" panose="020B0509000000000000" pitchFamily="49" charset="-120"/>
              </a:rPr>
              <a:t>(</a:t>
            </a:r>
            <a:r>
              <a:rPr lang="zh-TW" altLang="en-US" sz="2400" dirty="0">
                <a:ea typeface="華康儷中黑" panose="020B0509000000000000" pitchFamily="49" charset="-120"/>
              </a:rPr>
              <a:t>論語</a:t>
            </a:r>
            <a:r>
              <a:rPr lang="en-US" altLang="zh-TW" sz="2400" dirty="0">
                <a:ea typeface="華康儷中黑" panose="020B0509000000000000" pitchFamily="49" charset="-120"/>
              </a:rPr>
              <a:t>) </a:t>
            </a:r>
            <a:r>
              <a:rPr lang="zh-TW" altLang="en-US" sz="3600" dirty="0">
                <a:ea typeface="華康儷中黑" panose="020B0509000000000000" pitchFamily="49" charset="-120"/>
              </a:rPr>
              <a:t>就是耶穌說的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神貧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spc="-100" dirty="0">
                <a:ea typeface="華康儷中黑" panose="020B0509000000000000" pitchFamily="49" charset="-120"/>
              </a:rPr>
              <a:t>It is said that the quintessence of Chinese culture is essentially about an education on</a:t>
            </a:r>
            <a:r>
              <a:rPr lang="en-US" altLang="zh-TW" sz="36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 the ‘humanness’ of humanity</a:t>
            </a:r>
            <a:r>
              <a:rPr lang="en-US" altLang="zh-TW" sz="3600" spc="-100" dirty="0">
                <a:ea typeface="華康儷中黑" panose="020B0509000000000000" pitchFamily="49" charset="-120"/>
              </a:rPr>
              <a:t>. As Confucius said: “</a:t>
            </a:r>
            <a:r>
              <a:rPr lang="en-US" altLang="zh-TW" sz="3600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a gentleman eats to alleviate hunger without filling their stomach, chooses a home without demanding excess comfort, is diligent and quick at work, cautious in speech, possess the way and stays on the right path</a:t>
            </a:r>
            <a:r>
              <a:rPr lang="en-US" altLang="zh-TW" sz="3600" spc="-100" dirty="0">
                <a:ea typeface="華康儷中黑" panose="020B0509000000000000" pitchFamily="49" charset="-120"/>
              </a:rPr>
              <a:t>” </a:t>
            </a:r>
            <a:r>
              <a:rPr lang="en-US" altLang="zh-TW" sz="2400" spc="-100" dirty="0">
                <a:ea typeface="華康儷中黑" panose="020B0509000000000000" pitchFamily="49" charset="-120"/>
              </a:rPr>
              <a:t>(</a:t>
            </a:r>
            <a:r>
              <a:rPr lang="en-US" altLang="zh-TW" sz="2400" spc="-100" dirty="0" err="1">
                <a:ea typeface="華康儷中黑" panose="020B0509000000000000" pitchFamily="49" charset="-120"/>
              </a:rPr>
              <a:t>Lun</a:t>
            </a:r>
            <a:r>
              <a:rPr lang="en-US" altLang="zh-TW" sz="2400" spc="-100" dirty="0">
                <a:ea typeface="華康儷中黑" panose="020B0509000000000000" pitchFamily="49" charset="-120"/>
              </a:rPr>
              <a:t> Yu). </a:t>
            </a:r>
            <a:r>
              <a:rPr lang="en-US" altLang="zh-TW" sz="36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This is the </a:t>
            </a:r>
            <a:r>
              <a:rPr lang="en-US" altLang="zh-TW" sz="36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spiritual poverty </a:t>
            </a:r>
            <a:r>
              <a:rPr lang="en-US" altLang="zh-TW" sz="36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that Jesus preached.</a:t>
            </a:r>
          </a:p>
        </p:txBody>
      </p:sp>
    </p:spTree>
    <p:extLst>
      <p:ext uri="{BB962C8B-B14F-4D97-AF65-F5344CB8AC3E}">
        <p14:creationId xmlns:p14="http://schemas.microsoft.com/office/powerpoint/2010/main" val="2811198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530B55B-1795-45CE-8D12-64D600BAB6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又或者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「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弟子入則孝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出則弟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謹而信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汎愛眾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而親仁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行有餘力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則以學文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2400" dirty="0">
                <a:ea typeface="華康儷中黑" panose="020B0509000000000000" pitchFamily="49" charset="-120"/>
              </a:rPr>
              <a:t>(</a:t>
            </a:r>
            <a:r>
              <a:rPr lang="zh-TW" altLang="en-US" sz="2400" dirty="0">
                <a:ea typeface="華康儷中黑" panose="020B0509000000000000" pitchFamily="49" charset="-120"/>
              </a:rPr>
              <a:t>論語</a:t>
            </a:r>
            <a:r>
              <a:rPr lang="en-US" altLang="zh-TW" sz="2400" dirty="0">
                <a:ea typeface="華康儷中黑" panose="020B0509000000000000" pitchFamily="49" charset="-120"/>
              </a:rPr>
              <a:t>),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也是耶穌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山中聖訓的精華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spc="-100" dirty="0">
                <a:ea typeface="華康儷中黑" panose="020B0509000000000000" pitchFamily="49" charset="-120"/>
              </a:rPr>
              <a:t>Confucius also said: “A young man should be </a:t>
            </a:r>
            <a:r>
              <a:rPr lang="en-US" altLang="zh-TW" sz="36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devoted</a:t>
            </a:r>
            <a:r>
              <a:rPr lang="en-US" altLang="zh-TW" sz="3600" spc="-100" dirty="0">
                <a:ea typeface="華康儷中黑" panose="020B0509000000000000" pitchFamily="49" charset="-120"/>
              </a:rPr>
              <a:t> to his parents at home and </a:t>
            </a:r>
            <a:r>
              <a:rPr lang="en-US" altLang="zh-TW" sz="36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respectful</a:t>
            </a:r>
            <a:r>
              <a:rPr lang="en-US" altLang="zh-TW" sz="3600" spc="-100" dirty="0">
                <a:ea typeface="華康儷中黑" panose="020B0509000000000000" pitchFamily="49" charset="-120"/>
              </a:rPr>
              <a:t> to his elders outside it. He should be cautious and </a:t>
            </a:r>
            <a:r>
              <a:rPr lang="en-US" altLang="zh-TW" sz="36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truthful</a:t>
            </a:r>
            <a:r>
              <a:rPr lang="en-US" altLang="zh-TW" sz="3600" spc="-100" dirty="0">
                <a:ea typeface="華康儷中黑" panose="020B0509000000000000" pitchFamily="49" charset="-120"/>
              </a:rPr>
              <a:t>, </a:t>
            </a:r>
            <a:r>
              <a:rPr lang="en-US" altLang="zh-TW" sz="36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love</a:t>
            </a:r>
            <a:r>
              <a:rPr lang="en-US" altLang="zh-TW" sz="3600" spc="-100" dirty="0">
                <a:ea typeface="華康儷中黑" panose="020B0509000000000000" pitchFamily="49" charset="-120"/>
              </a:rPr>
              <a:t> everyone, but only develop close relationships with </a:t>
            </a:r>
            <a:r>
              <a:rPr lang="en-US" altLang="zh-TW" sz="36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good people</a:t>
            </a:r>
            <a:r>
              <a:rPr lang="en-US" altLang="zh-TW" sz="3600" spc="-100" dirty="0">
                <a:ea typeface="華康儷中黑" panose="020B0509000000000000" pitchFamily="49" charset="-120"/>
              </a:rPr>
              <a:t>. If he still has energy to spare after all this, he should study the classics”. This is also </a:t>
            </a:r>
          </a:p>
          <a:p>
            <a:pPr>
              <a:spcBef>
                <a:spcPts val="0"/>
              </a:spcBef>
            </a:pPr>
            <a:r>
              <a:rPr lang="en-US" altLang="zh-TW" sz="36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the spirit of the Sermon on the Mount.</a:t>
            </a:r>
          </a:p>
        </p:txBody>
      </p:sp>
    </p:spTree>
    <p:extLst>
      <p:ext uri="{BB962C8B-B14F-4D97-AF65-F5344CB8AC3E}">
        <p14:creationId xmlns:p14="http://schemas.microsoft.com/office/powerpoint/2010/main" val="2775250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恭讀創世紀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15:1-6;21:1-3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那一天，有上主的話在神視中對亞巴郎說：「亞巴郎，你不要怕，我是你的盾牌；你得的報酬必很豐厚！」亞巴郎說：「我主上主！你能給我什麼？我一直沒有兒子；繼承我家業的，是大馬士革人厄里厄則爾。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亞巴郎又說：「你既沒有賜給我後裔，那麼只有一個家僕來作我的承繼人。」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530B55B-1795-45CE-8D12-64D600BAB6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ea typeface="華康儷中黑" panose="020B0509000000000000" pitchFamily="49" charset="-120"/>
              </a:rPr>
              <a:t>而這些智慧之言和智慧的行為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ea typeface="華康儷中黑" panose="020B0509000000000000" pitchFamily="49" charset="-120"/>
              </a:rPr>
              <a:t>主要的來源有三：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家庭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學校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教會</a:t>
            </a:r>
            <a:r>
              <a:rPr lang="en-US" altLang="zh-TW" sz="4800" dirty="0">
                <a:ea typeface="華康儷中黑" panose="020B0509000000000000" pitchFamily="49" charset="-120"/>
              </a:rPr>
              <a:t>;</a:t>
            </a:r>
            <a:r>
              <a:rPr lang="zh-TW" altLang="en-US" sz="4800" dirty="0">
                <a:ea typeface="華康儷中黑" panose="020B0509000000000000" pitchFamily="49" charset="-120"/>
              </a:rPr>
              <a:t>而以家庭最為重要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These words and deeds of wisdom come mainly from three sources: family, school, the Church; in particular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from the </a:t>
            </a: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family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3016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530B55B-1795-45CE-8D12-64D600BAB6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懂得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從小教導孩子</a:t>
            </a:r>
            <a:r>
              <a:rPr lang="zh-TW" altLang="en-US" sz="4400" dirty="0">
                <a:ea typeface="華康儷中黑" panose="020B0509000000000000" pitchFamily="49" charset="-120"/>
              </a:rPr>
              <a:t>的父母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可以很輕易的讓孩子養成禮貌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勤勞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分享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節制看手機等等的良好習慣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Parents who teach their children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from a tender age </a:t>
            </a:r>
            <a:r>
              <a:rPr lang="en-US" altLang="zh-TW" sz="4400" dirty="0">
                <a:ea typeface="華康儷中黑" panose="020B0509000000000000" pitchFamily="49" charset="-120"/>
              </a:rPr>
              <a:t>can easily help their children cultivate such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good habits </a:t>
            </a:r>
            <a:r>
              <a:rPr lang="en-US" altLang="zh-TW" sz="4400" dirty="0">
                <a:ea typeface="華康儷中黑" panose="020B0509000000000000" pitchFamily="49" charset="-120"/>
              </a:rPr>
              <a:t>as courtesy, industriousness, willingness to share, and temperance when gaming on their mobile phones.</a:t>
            </a:r>
          </a:p>
        </p:txBody>
      </p:sp>
    </p:spTree>
    <p:extLst>
      <p:ext uri="{BB962C8B-B14F-4D97-AF65-F5344CB8AC3E}">
        <p14:creationId xmlns:p14="http://schemas.microsoft.com/office/powerpoint/2010/main" val="2632280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530B55B-1795-45CE-8D12-64D600BAB6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我爸教我中國文化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讓我能縱橫在國內福傳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我媽教我勤勞節儉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讓我很輕易的接受 四樞德智義勇節中的節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成為我人生快樂的泉源之一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My dad taught me Chinese classics</a:t>
            </a:r>
            <a:r>
              <a:rPr lang="en-US" altLang="zh-TW" sz="3600" dirty="0">
                <a:ea typeface="華康儷中黑" panose="020B0509000000000000" pitchFamily="49" charset="-120"/>
              </a:rPr>
              <a:t>, which has enabled me to preach the Gospel across the Mainland;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my mother taught me industriousness and thrift</a:t>
            </a:r>
            <a:r>
              <a:rPr lang="en-US" altLang="zh-TW" sz="3600" dirty="0">
                <a:ea typeface="華康儷中黑" panose="020B0509000000000000" pitchFamily="49" charset="-120"/>
              </a:rPr>
              <a:t>, which has enabled me to easily accept the “temperance” in the four 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Cardinal Virtues </a:t>
            </a:r>
            <a:r>
              <a:rPr lang="en-US" altLang="zh-TW" sz="3600" dirty="0">
                <a:ea typeface="華康儷中黑" panose="020B0509000000000000" pitchFamily="49" charset="-120"/>
              </a:rPr>
              <a:t>of Prudence, Justice, Fortitude and Temperance and the last one has become 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a source of my personal happiness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7679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530B55B-1795-45CE-8D12-64D600BAB6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5400" dirty="0">
                <a:ea typeface="華康儷中黑" panose="020B0509000000000000" pitchFamily="49" charset="-120"/>
              </a:rPr>
              <a:t>耶穌也是在一個智慧家庭中</a:t>
            </a:r>
            <a:r>
              <a:rPr lang="zh-TW" altLang="en-US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長大</a:t>
            </a:r>
            <a:r>
              <a:rPr lang="en-US" altLang="zh-TW" sz="5400" dirty="0">
                <a:ea typeface="華康儷中黑" panose="020B0509000000000000" pitchFamily="49" charset="-120"/>
              </a:rPr>
              <a:t>,</a:t>
            </a:r>
            <a:r>
              <a:rPr lang="zh-TW" altLang="en-US" sz="5400" dirty="0">
                <a:ea typeface="華康儷中黑" panose="020B0509000000000000" pitchFamily="49" charset="-120"/>
              </a:rPr>
              <a:t>被培育而成為一位傑出的</a:t>
            </a:r>
            <a:r>
              <a:rPr lang="en-US" altLang="zh-TW" sz="5400" dirty="0">
                <a:ea typeface="華康儷中黑" panose="020B0509000000000000" pitchFamily="49" charset="-120"/>
              </a:rPr>
              <a:t>,</a:t>
            </a:r>
            <a:r>
              <a:rPr lang="zh-TW" altLang="en-US" sz="5400" dirty="0">
                <a:ea typeface="華康儷中黑" panose="020B0509000000000000" pitchFamily="49" charset="-120"/>
              </a:rPr>
              <a:t>「充滿智慧」的人</a:t>
            </a:r>
            <a:r>
              <a:rPr lang="en-US" altLang="zh-TW" sz="54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en-US" altLang="zh-TW" sz="5400" dirty="0">
                <a:ea typeface="華康儷中黑" panose="020B0509000000000000" pitchFamily="49" charset="-120"/>
              </a:rPr>
              <a:t>Jesus also </a:t>
            </a:r>
            <a:r>
              <a:rPr lang="en-US" altLang="zh-TW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grew up </a:t>
            </a:r>
            <a:r>
              <a:rPr lang="en-US" altLang="zh-TW" sz="5400" dirty="0">
                <a:ea typeface="華康儷中黑" panose="020B0509000000000000" pitchFamily="49" charset="-120"/>
              </a:rPr>
              <a:t>in a wise family, and was raised up to be an </a:t>
            </a:r>
            <a:r>
              <a:rPr lang="en-US" altLang="zh-TW" sz="5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outstanding man </a:t>
            </a: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en-US" altLang="zh-TW" sz="5400" dirty="0">
                <a:ea typeface="華康儷中黑" panose="020B0509000000000000" pitchFamily="49" charset="-120"/>
              </a:rPr>
              <a:t>filled with wisdom*.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EAA4602-C70D-46F6-A878-0DB8EAB0BA53}"/>
              </a:ext>
            </a:extLst>
          </p:cNvPr>
          <p:cNvSpPr txBox="1"/>
          <p:nvPr/>
        </p:nvSpPr>
        <p:spPr>
          <a:xfrm>
            <a:off x="4112804" y="5909210"/>
            <a:ext cx="49236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如這視頻對你有益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6274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</a:t>
            </a:r>
            <a:r>
              <a:rPr lang="zh-TW" altLang="en-US" sz="4400" spc="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降生的聖嬰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幫助你戰勝疫情和一切困難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48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有上主的話答覆他說：「這人決不會是你的承繼人，而是你親生的，要做你的承繼人。」</a:t>
            </a:r>
            <a:endParaRPr lang="en-US" altLang="zh-TW" sz="4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上主於是領亞巴郎到外面，說：「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請你仰觀蒼天，數點星辰，你能夠數清嗎？」繼而對他說：「你的後裔也將這樣。」亞巴郎相信了上主，上主就以此算為他的正義。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上主照所許的，眷顧了撒辣；上主對撒辣實踐了他所說的話。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740352" y="6309320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08504" cy="611462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撒辣懷了孕，在天主所許的時期，給年老的亞巴郎，生了一個兒子。亞巴郎為撒辣給他所生的兒子，起名叫依撒格。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上主的話。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740352" y="636969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793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恭讀致希伯來人書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11:8,11-12,17-19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因著信德，亞巴郎一蒙召選，就聽命前往他將要承受為產業的地方。他出發時，還不知道要到那裡。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著信德，連石女撒辣，雖然過了適當年齡，也獲得懷孕生子的能力，因為她相信，那應許者是信實的。因此，由一個人，且由一個已屆暮年的人，生育子孫，有如天上的星辰那麼多，又如海邊的沙粒，不可勝數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因著信德，亞巴郎在受試探時，獻上了依撒格。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亞巴郎就是那承受了恩許的人，但他卻獻上了自己的獨生子。原來天主曾向亞巴郎說過：「只有由依撒格所生的，才稱為你的後裔。」亞巴郎深信：天主有使人從死者中復活的能力，因此，他又得回了依撒格，以作預像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上主的話。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6" y="144016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2:22,39-40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按梅瑟的法律，一滿了他們取潔的日期，耶穌的父母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若瑟和瑪利亞，便帶著孩子上耶路撒冷，去獻給上主。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他們按照上主的法律，辦完了一切，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便返回加里肋亞，他們的本城納匝肋。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孩子漸漸長大而強壯，充滿智慧；天主的恩寵常在他身上。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430665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聖家節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12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HK" altLang="en-US" sz="11000" spc="1000" dirty="0">
                <a:solidFill>
                  <a:srgbClr val="FFFF00"/>
                </a:solidFill>
                <a:ea typeface="華康粗黑體" panose="020B0709000000000000" pitchFamily="49" charset="-120"/>
              </a:rPr>
              <a:t>智慧家庭</a:t>
            </a:r>
            <a:endParaRPr lang="en-US" altLang="zh-TW" sz="11000" spc="10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6125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9748" y="264444"/>
            <a:ext cx="9144000" cy="6329111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800" dirty="0">
                <a:ea typeface="華康儷中黑" panose="020B0509000000000000" pitchFamily="49" charset="-120"/>
              </a:rPr>
              <a:t>「請你仰觀蒼天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數點星辰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你的後裔也將這樣</a:t>
            </a:r>
            <a:r>
              <a:rPr lang="en-US" altLang="zh-TW" sz="3800" dirty="0">
                <a:ea typeface="華康儷中黑" panose="020B0509000000000000" pitchFamily="49" charset="-120"/>
              </a:rPr>
              <a:t>.</a:t>
            </a:r>
            <a:r>
              <a:rPr lang="zh-TW" altLang="en-US" sz="3800" dirty="0">
                <a:ea typeface="華康儷中黑" panose="020B0509000000000000" pitchFamily="49" charset="-120"/>
              </a:rPr>
              <a:t>」亞巴郎相信了上主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上主就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以此算為他的正義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800" dirty="0">
                <a:ea typeface="華康粗黑體" panose="020B0709000000000000" pitchFamily="49" charset="-120"/>
              </a:rPr>
              <a:t>因著信德</a:t>
            </a:r>
            <a:r>
              <a:rPr lang="en-US" altLang="zh-TW" sz="3800" dirty="0">
                <a:ea typeface="華康粗黑體" panose="020B0709000000000000" pitchFamily="49" charset="-120"/>
              </a:rPr>
              <a:t>,</a:t>
            </a:r>
            <a:r>
              <a:rPr lang="zh-TW" altLang="en-US" sz="3800" dirty="0">
                <a:ea typeface="華康粗黑體" panose="020B0709000000000000" pitchFamily="49" charset="-120"/>
              </a:rPr>
              <a:t>亞巴郎一蒙召選</a:t>
            </a:r>
            <a:r>
              <a:rPr lang="en-US" altLang="zh-TW" sz="3800" dirty="0">
                <a:ea typeface="華康粗黑體" panose="020B0709000000000000" pitchFamily="49" charset="-120"/>
              </a:rPr>
              <a:t>,</a:t>
            </a:r>
            <a:r>
              <a:rPr lang="zh-TW" altLang="en-US" sz="3800" dirty="0">
                <a:ea typeface="華康粗黑體" panose="020B0709000000000000" pitchFamily="49" charset="-120"/>
              </a:rPr>
              <a:t>就聽命前往他將要承受為產業的地方</a:t>
            </a:r>
            <a:r>
              <a:rPr lang="en-US" altLang="zh-TW" sz="3800" dirty="0">
                <a:ea typeface="華康粗黑體" panose="020B0709000000000000" pitchFamily="49" charset="-120"/>
              </a:rPr>
              <a:t>.</a:t>
            </a:r>
            <a:r>
              <a:rPr lang="zh-TW" altLang="en-US" sz="3800" dirty="0">
                <a:ea typeface="華康粗黑體" panose="020B0709000000000000" pitchFamily="49" charset="-120"/>
              </a:rPr>
              <a:t>他出發時</a:t>
            </a:r>
            <a:r>
              <a:rPr lang="en-US" altLang="zh-TW" sz="3800" dirty="0">
                <a:ea typeface="華康粗黑體" panose="020B0709000000000000" pitchFamily="49" charset="-120"/>
              </a:rPr>
              <a:t>,,</a:t>
            </a:r>
            <a:r>
              <a:rPr lang="zh-TW" altLang="en-US" sz="3800" dirty="0">
                <a:solidFill>
                  <a:srgbClr val="FF0000"/>
                </a:solidFill>
                <a:ea typeface="華康粗黑體" panose="020B0709000000000000" pitchFamily="49" charset="-120"/>
              </a:rPr>
              <a:t>還不知道要到哪裡</a:t>
            </a:r>
            <a:r>
              <a:rPr lang="en-US" altLang="zh-TW" sz="3800" dirty="0">
                <a:ea typeface="華康粗黑體" panose="020B0709000000000000" pitchFamily="49" charset="-120"/>
              </a:rPr>
              <a:t>.</a:t>
            </a:r>
            <a:r>
              <a:rPr lang="zh-TW" altLang="en-US" sz="3800" dirty="0">
                <a:ea typeface="華康粗黑體" panose="020B0709000000000000" pitchFamily="49" charset="-120"/>
              </a:rPr>
              <a:t>因著信德</a:t>
            </a:r>
            <a:r>
              <a:rPr lang="en-US" altLang="zh-TW" sz="3800" dirty="0">
                <a:ea typeface="華康粗黑體" panose="020B0709000000000000" pitchFamily="49" charset="-120"/>
              </a:rPr>
              <a:t>,</a:t>
            </a:r>
            <a:r>
              <a:rPr lang="zh-TW" altLang="en-US" sz="3800" dirty="0">
                <a:ea typeface="華康粗黑體" panose="020B0709000000000000" pitchFamily="49" charset="-120"/>
              </a:rPr>
              <a:t>亞巴郎在受試探時</a:t>
            </a:r>
            <a:r>
              <a:rPr lang="en-US" altLang="zh-TW" sz="3800" dirty="0">
                <a:ea typeface="華康粗黑體" panose="020B07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粗黑體" panose="020B0709000000000000" pitchFamily="49" charset="-120"/>
              </a:rPr>
              <a:t>獻上了依撒格</a:t>
            </a:r>
            <a:r>
              <a:rPr lang="en-US" altLang="zh-TW" sz="3800" dirty="0">
                <a:solidFill>
                  <a:srgbClr val="FF0000"/>
                </a:solidFill>
                <a:ea typeface="華康粗黑體" panose="020B0709000000000000" pitchFamily="49" charset="-120"/>
              </a:rPr>
              <a:t>.</a:t>
            </a:r>
            <a:endParaRPr lang="zh-TW" altLang="en-US" sz="3800" dirty="0">
              <a:solidFill>
                <a:srgbClr val="FF0000"/>
              </a:solidFill>
              <a:ea typeface="華康粗黑體" panose="020B07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800" dirty="0">
                <a:ea typeface="華康粗黑體" panose="020B0709000000000000" pitchFamily="49" charset="-120"/>
              </a:rPr>
              <a:t>他們按照上主的法律</a:t>
            </a:r>
            <a:r>
              <a:rPr lang="en-US" altLang="zh-TW" sz="3800" dirty="0">
                <a:ea typeface="華康粗黑體" panose="020B0709000000000000" pitchFamily="49" charset="-120"/>
              </a:rPr>
              <a:t>,</a:t>
            </a:r>
            <a:r>
              <a:rPr lang="zh-TW" altLang="en-US" sz="3800" dirty="0">
                <a:ea typeface="華康粗黑體" panose="020B0709000000000000" pitchFamily="49" charset="-120"/>
              </a:rPr>
              <a:t>辦完了一切</a:t>
            </a:r>
            <a:r>
              <a:rPr lang="en-US" altLang="zh-TW" sz="3800" dirty="0">
                <a:ea typeface="華康粗黑體" panose="020B0709000000000000" pitchFamily="49" charset="-120"/>
              </a:rPr>
              <a:t>;</a:t>
            </a:r>
            <a:r>
              <a:rPr lang="zh-TW" altLang="en-US" sz="3800" dirty="0">
                <a:ea typeface="華康粗黑體" panose="020B0709000000000000" pitchFamily="49" charset="-120"/>
              </a:rPr>
              <a:t>孩子</a:t>
            </a:r>
            <a:r>
              <a:rPr lang="zh-TW" altLang="en-US" sz="3800" dirty="0">
                <a:solidFill>
                  <a:srgbClr val="FF0000"/>
                </a:solidFill>
                <a:ea typeface="華康粗黑體" panose="020B0709000000000000" pitchFamily="49" charset="-120"/>
              </a:rPr>
              <a:t>漸漸長大</a:t>
            </a:r>
            <a:r>
              <a:rPr lang="zh-TW" altLang="en-US" sz="3800" dirty="0">
                <a:ea typeface="華康粗黑體" panose="020B0709000000000000" pitchFamily="49" charset="-120"/>
              </a:rPr>
              <a:t>而強壯</a:t>
            </a:r>
            <a:r>
              <a:rPr lang="en-US" altLang="zh-TW" sz="3800" dirty="0">
                <a:ea typeface="華康粗黑體" panose="020B0709000000000000" pitchFamily="49" charset="-120"/>
              </a:rPr>
              <a:t>,</a:t>
            </a:r>
            <a:r>
              <a:rPr lang="zh-TW" altLang="en-US" sz="3800" dirty="0">
                <a:ea typeface="華康粗黑體" panose="020B0709000000000000" pitchFamily="49" charset="-120"/>
              </a:rPr>
              <a:t>充滿智慧</a:t>
            </a:r>
            <a:r>
              <a:rPr lang="en-US" altLang="zh-TW" sz="3800" dirty="0">
                <a:ea typeface="華康粗黑體" panose="020B0709000000000000" pitchFamily="49" charset="-120"/>
              </a:rPr>
              <a:t>;</a:t>
            </a:r>
            <a:r>
              <a:rPr lang="zh-TW" altLang="en-US" sz="3800" dirty="0">
                <a:ea typeface="華康粗黑體" panose="020B0709000000000000" pitchFamily="49" charset="-120"/>
              </a:rPr>
              <a:t>天主的恩寵常在他身上</a:t>
            </a:r>
            <a:r>
              <a:rPr lang="en-US" altLang="zh-TW" sz="3800" dirty="0">
                <a:ea typeface="華康粗黑體" panose="020B0709000000000000" pitchFamily="49" charset="-120"/>
              </a:rPr>
              <a:t>.</a:t>
            </a:r>
            <a:endParaRPr lang="zh-TW" altLang="en-US" sz="3800" dirty="0"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32245</TotalTime>
  <Words>2143</Words>
  <Application>Microsoft Office PowerPoint</Application>
  <PresentationFormat>如螢幕大小 (4:3)</PresentationFormat>
  <Paragraphs>91</Paragraphs>
  <Slides>24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24</vt:i4>
      </vt:variant>
    </vt:vector>
  </HeadingPairs>
  <TitlesOfParts>
    <vt:vector size="36" baseType="lpstr">
      <vt:lpstr>華康中黑體</vt:lpstr>
      <vt:lpstr>華康中黑體(P)</vt:lpstr>
      <vt:lpstr>華康正顏楷體W7</vt:lpstr>
      <vt:lpstr>華康粗黑體</vt:lpstr>
      <vt:lpstr>華康儷中黑</vt:lpstr>
      <vt:lpstr>新細明體</vt:lpstr>
      <vt:lpstr>Arial</vt:lpstr>
      <vt:lpstr>Calibri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1751</cp:revision>
  <dcterms:created xsi:type="dcterms:W3CDTF">2006-09-26T01:05:23Z</dcterms:created>
  <dcterms:modified xsi:type="dcterms:W3CDTF">2023-12-28T05:18:02Z</dcterms:modified>
</cp:coreProperties>
</file>